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1" r:id="rId2"/>
    <p:sldId id="270" r:id="rId3"/>
    <p:sldId id="273" r:id="rId4"/>
    <p:sldId id="256" r:id="rId5"/>
    <p:sldId id="275" r:id="rId6"/>
    <p:sldId id="276" r:id="rId7"/>
    <p:sldId id="277" r:id="rId8"/>
    <p:sldId id="288" r:id="rId9"/>
    <p:sldId id="281" r:id="rId10"/>
    <p:sldId id="282" r:id="rId11"/>
    <p:sldId id="280" r:id="rId12"/>
    <p:sldId id="287" r:id="rId13"/>
    <p:sldId id="283" r:id="rId14"/>
    <p:sldId id="284" r:id="rId15"/>
    <p:sldId id="285" r:id="rId16"/>
    <p:sldId id="286" r:id="rId17"/>
    <p:sldId id="290" r:id="rId18"/>
    <p:sldId id="291" r:id="rId19"/>
    <p:sldId id="269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6541" autoAdjust="0"/>
  </p:normalViewPr>
  <p:slideViewPr>
    <p:cSldViewPr snapToGrid="0">
      <p:cViewPr varScale="1">
        <p:scale>
          <a:sx n="85" d="100"/>
          <a:sy n="85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49B718-A0BD-48E6-BECB-F0894F13C3B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636A74-EED7-4021-8E1B-1B431628F758}">
      <dgm:prSet phldrT="[Text]"/>
      <dgm:spPr/>
      <dgm:t>
        <a:bodyPr/>
        <a:lstStyle/>
        <a:p>
          <a:pPr algn="r" rtl="1"/>
          <a:r>
            <a:rPr lang="ar-SA" dirty="0"/>
            <a:t>توفير التوجيه والاستشارات</a:t>
          </a:r>
          <a:endParaRPr lang="en-US" dirty="0"/>
        </a:p>
      </dgm:t>
    </dgm:pt>
    <dgm:pt modelId="{EFBA9DC0-2FD5-4C06-82B1-F5A360B728F2}" type="parTrans" cxnId="{21E3B404-FBE3-4CAE-944E-E47F64FF1EF1}">
      <dgm:prSet/>
      <dgm:spPr/>
      <dgm:t>
        <a:bodyPr/>
        <a:lstStyle/>
        <a:p>
          <a:endParaRPr lang="en-US"/>
        </a:p>
      </dgm:t>
    </dgm:pt>
    <dgm:pt modelId="{1DC3B6EA-B545-44CF-928D-8C7373CE9E43}" type="sibTrans" cxnId="{21E3B404-FBE3-4CAE-944E-E47F64FF1EF1}">
      <dgm:prSet/>
      <dgm:spPr/>
      <dgm:t>
        <a:bodyPr/>
        <a:lstStyle/>
        <a:p>
          <a:endParaRPr lang="en-US"/>
        </a:p>
      </dgm:t>
    </dgm:pt>
    <dgm:pt modelId="{BA64E2E2-CD21-4227-8A5D-12A4DE3D91D2}">
      <dgm:prSet phldrT="[Text]"/>
      <dgm:spPr/>
      <dgm:t>
        <a:bodyPr/>
        <a:lstStyle/>
        <a:p>
          <a:pPr rtl="1"/>
          <a:r>
            <a:rPr lang="ar-SA" dirty="0"/>
            <a:t>تعزيز جودة التعليم والتدريب</a:t>
          </a:r>
          <a:endParaRPr lang="en-US" dirty="0"/>
        </a:p>
      </dgm:t>
    </dgm:pt>
    <dgm:pt modelId="{73028BCF-1256-4DC4-9AB8-FC25E1811118}" type="parTrans" cxnId="{627A6B22-0013-4089-8F51-B4AAC5B1E598}">
      <dgm:prSet/>
      <dgm:spPr/>
      <dgm:t>
        <a:bodyPr/>
        <a:lstStyle/>
        <a:p>
          <a:endParaRPr lang="en-US"/>
        </a:p>
      </dgm:t>
    </dgm:pt>
    <dgm:pt modelId="{9705F0EE-C6E4-4C23-A2FC-07487D78DC07}" type="sibTrans" cxnId="{627A6B22-0013-4089-8F51-B4AAC5B1E598}">
      <dgm:prSet/>
      <dgm:spPr/>
      <dgm:t>
        <a:bodyPr/>
        <a:lstStyle/>
        <a:p>
          <a:endParaRPr lang="en-US"/>
        </a:p>
      </dgm:t>
    </dgm:pt>
    <dgm:pt modelId="{5C2A3748-E93A-4F95-96AC-33B1051876E1}">
      <dgm:prSet phldrT="[Text]"/>
      <dgm:spPr/>
      <dgm:t>
        <a:bodyPr/>
        <a:lstStyle/>
        <a:p>
          <a:pPr rtl="1"/>
          <a:r>
            <a:rPr lang="ar-SA" dirty="0"/>
            <a:t>تحديث وتقييم البرامج والمناهج </a:t>
          </a:r>
          <a:endParaRPr lang="en-US" dirty="0"/>
        </a:p>
      </dgm:t>
    </dgm:pt>
    <dgm:pt modelId="{8879CCB5-F933-492A-944B-B822709D8663}" type="parTrans" cxnId="{8B435622-9902-486F-B56E-F9C96F655D15}">
      <dgm:prSet/>
      <dgm:spPr/>
      <dgm:t>
        <a:bodyPr/>
        <a:lstStyle/>
        <a:p>
          <a:endParaRPr lang="en-US"/>
        </a:p>
      </dgm:t>
    </dgm:pt>
    <dgm:pt modelId="{652BA541-51D6-4CF7-9955-483F545A0F50}" type="sibTrans" cxnId="{8B435622-9902-486F-B56E-F9C96F655D15}">
      <dgm:prSet/>
      <dgm:spPr/>
      <dgm:t>
        <a:bodyPr/>
        <a:lstStyle/>
        <a:p>
          <a:endParaRPr lang="en-US"/>
        </a:p>
      </dgm:t>
    </dgm:pt>
    <dgm:pt modelId="{7F683993-E779-40F6-9A7E-F15FA78F8E11}" type="pres">
      <dgm:prSet presAssocID="{9D49B718-A0BD-48E6-BECB-F0894F13C3BC}" presName="outerComposite" presStyleCnt="0">
        <dgm:presLayoutVars>
          <dgm:chMax val="5"/>
          <dgm:dir/>
          <dgm:resizeHandles val="exact"/>
        </dgm:presLayoutVars>
      </dgm:prSet>
      <dgm:spPr/>
    </dgm:pt>
    <dgm:pt modelId="{1B06702E-7E09-436C-B956-334F99BE5820}" type="pres">
      <dgm:prSet presAssocID="{9D49B718-A0BD-48E6-BECB-F0894F13C3BC}" presName="dummyMaxCanvas" presStyleCnt="0">
        <dgm:presLayoutVars/>
      </dgm:prSet>
      <dgm:spPr/>
    </dgm:pt>
    <dgm:pt modelId="{C0532683-8058-45C7-98CC-EF03C6A50965}" type="pres">
      <dgm:prSet presAssocID="{9D49B718-A0BD-48E6-BECB-F0894F13C3BC}" presName="ThreeNodes_1" presStyleLbl="node1" presStyleIdx="0" presStyleCnt="3">
        <dgm:presLayoutVars>
          <dgm:bulletEnabled val="1"/>
        </dgm:presLayoutVars>
      </dgm:prSet>
      <dgm:spPr/>
    </dgm:pt>
    <dgm:pt modelId="{98BD6686-A6CF-46D4-994A-D27F1BF73257}" type="pres">
      <dgm:prSet presAssocID="{9D49B718-A0BD-48E6-BECB-F0894F13C3BC}" presName="ThreeNodes_2" presStyleLbl="node1" presStyleIdx="1" presStyleCnt="3">
        <dgm:presLayoutVars>
          <dgm:bulletEnabled val="1"/>
        </dgm:presLayoutVars>
      </dgm:prSet>
      <dgm:spPr/>
    </dgm:pt>
    <dgm:pt modelId="{6E337B60-14F5-4594-9630-BB838FD4AD3C}" type="pres">
      <dgm:prSet presAssocID="{9D49B718-A0BD-48E6-BECB-F0894F13C3BC}" presName="ThreeNodes_3" presStyleLbl="node1" presStyleIdx="2" presStyleCnt="3">
        <dgm:presLayoutVars>
          <dgm:bulletEnabled val="1"/>
        </dgm:presLayoutVars>
      </dgm:prSet>
      <dgm:spPr/>
    </dgm:pt>
    <dgm:pt modelId="{29D11298-7EB5-454D-A374-53CED26F3176}" type="pres">
      <dgm:prSet presAssocID="{9D49B718-A0BD-48E6-BECB-F0894F13C3BC}" presName="ThreeConn_1-2" presStyleLbl="fgAccFollowNode1" presStyleIdx="0" presStyleCnt="2">
        <dgm:presLayoutVars>
          <dgm:bulletEnabled val="1"/>
        </dgm:presLayoutVars>
      </dgm:prSet>
      <dgm:spPr/>
    </dgm:pt>
    <dgm:pt modelId="{E7F9DD93-7253-412E-BAB6-DFF4A7178A8D}" type="pres">
      <dgm:prSet presAssocID="{9D49B718-A0BD-48E6-BECB-F0894F13C3BC}" presName="ThreeConn_2-3" presStyleLbl="fgAccFollowNode1" presStyleIdx="1" presStyleCnt="2">
        <dgm:presLayoutVars>
          <dgm:bulletEnabled val="1"/>
        </dgm:presLayoutVars>
      </dgm:prSet>
      <dgm:spPr/>
    </dgm:pt>
    <dgm:pt modelId="{E0338C6E-336B-4DE2-9826-1DB43DD12568}" type="pres">
      <dgm:prSet presAssocID="{9D49B718-A0BD-48E6-BECB-F0894F13C3BC}" presName="ThreeNodes_1_text" presStyleLbl="node1" presStyleIdx="2" presStyleCnt="3">
        <dgm:presLayoutVars>
          <dgm:bulletEnabled val="1"/>
        </dgm:presLayoutVars>
      </dgm:prSet>
      <dgm:spPr/>
    </dgm:pt>
    <dgm:pt modelId="{F233EDB2-7480-4F23-8F4F-FC763A74E3DE}" type="pres">
      <dgm:prSet presAssocID="{9D49B718-A0BD-48E6-BECB-F0894F13C3BC}" presName="ThreeNodes_2_text" presStyleLbl="node1" presStyleIdx="2" presStyleCnt="3">
        <dgm:presLayoutVars>
          <dgm:bulletEnabled val="1"/>
        </dgm:presLayoutVars>
      </dgm:prSet>
      <dgm:spPr/>
    </dgm:pt>
    <dgm:pt modelId="{C1A6BCB8-772B-4FBB-9BD5-37991A622C00}" type="pres">
      <dgm:prSet presAssocID="{9D49B718-A0BD-48E6-BECB-F0894F13C3B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1B83E01-12FE-47DE-9C06-B5D7DF8C8435}" type="presOf" srcId="{39636A74-EED7-4021-8E1B-1B431628F758}" destId="{C0532683-8058-45C7-98CC-EF03C6A50965}" srcOrd="0" destOrd="0" presId="urn:microsoft.com/office/officeart/2005/8/layout/vProcess5"/>
    <dgm:cxn modelId="{21E3B404-FBE3-4CAE-944E-E47F64FF1EF1}" srcId="{9D49B718-A0BD-48E6-BECB-F0894F13C3BC}" destId="{39636A74-EED7-4021-8E1B-1B431628F758}" srcOrd="0" destOrd="0" parTransId="{EFBA9DC0-2FD5-4C06-82B1-F5A360B728F2}" sibTransId="{1DC3B6EA-B545-44CF-928D-8C7373CE9E43}"/>
    <dgm:cxn modelId="{627A6B22-0013-4089-8F51-B4AAC5B1E598}" srcId="{9D49B718-A0BD-48E6-BECB-F0894F13C3BC}" destId="{BA64E2E2-CD21-4227-8A5D-12A4DE3D91D2}" srcOrd="1" destOrd="0" parTransId="{73028BCF-1256-4DC4-9AB8-FC25E1811118}" sibTransId="{9705F0EE-C6E4-4C23-A2FC-07487D78DC07}"/>
    <dgm:cxn modelId="{8B435622-9902-486F-B56E-F9C96F655D15}" srcId="{9D49B718-A0BD-48E6-BECB-F0894F13C3BC}" destId="{5C2A3748-E93A-4F95-96AC-33B1051876E1}" srcOrd="2" destOrd="0" parTransId="{8879CCB5-F933-492A-944B-B822709D8663}" sibTransId="{652BA541-51D6-4CF7-9955-483F545A0F50}"/>
    <dgm:cxn modelId="{31F2222C-0F82-47F5-BC34-E6A90CBEA8A3}" type="presOf" srcId="{5C2A3748-E93A-4F95-96AC-33B1051876E1}" destId="{C1A6BCB8-772B-4FBB-9BD5-37991A622C00}" srcOrd="1" destOrd="0" presId="urn:microsoft.com/office/officeart/2005/8/layout/vProcess5"/>
    <dgm:cxn modelId="{8D1E5134-6841-4219-AB99-83A45905123E}" type="presOf" srcId="{BA64E2E2-CD21-4227-8A5D-12A4DE3D91D2}" destId="{98BD6686-A6CF-46D4-994A-D27F1BF73257}" srcOrd="0" destOrd="0" presId="urn:microsoft.com/office/officeart/2005/8/layout/vProcess5"/>
    <dgm:cxn modelId="{A70F963A-4A57-40B8-AA60-18D51E3CF3A6}" type="presOf" srcId="{39636A74-EED7-4021-8E1B-1B431628F758}" destId="{E0338C6E-336B-4DE2-9826-1DB43DD12568}" srcOrd="1" destOrd="0" presId="urn:microsoft.com/office/officeart/2005/8/layout/vProcess5"/>
    <dgm:cxn modelId="{2342724A-F5CF-452B-98CD-8A30EDE4675E}" type="presOf" srcId="{9D49B718-A0BD-48E6-BECB-F0894F13C3BC}" destId="{7F683993-E779-40F6-9A7E-F15FA78F8E11}" srcOrd="0" destOrd="0" presId="urn:microsoft.com/office/officeart/2005/8/layout/vProcess5"/>
    <dgm:cxn modelId="{F3223B95-455C-46A9-811E-CB85F891D0C6}" type="presOf" srcId="{9705F0EE-C6E4-4C23-A2FC-07487D78DC07}" destId="{E7F9DD93-7253-412E-BAB6-DFF4A7178A8D}" srcOrd="0" destOrd="0" presId="urn:microsoft.com/office/officeart/2005/8/layout/vProcess5"/>
    <dgm:cxn modelId="{C39499E0-C6FD-4E9C-B765-5EF91BB391B6}" type="presOf" srcId="{5C2A3748-E93A-4F95-96AC-33B1051876E1}" destId="{6E337B60-14F5-4594-9630-BB838FD4AD3C}" srcOrd="0" destOrd="0" presId="urn:microsoft.com/office/officeart/2005/8/layout/vProcess5"/>
    <dgm:cxn modelId="{C6289CFA-FA3F-477E-B190-47FBA2DF51BE}" type="presOf" srcId="{BA64E2E2-CD21-4227-8A5D-12A4DE3D91D2}" destId="{F233EDB2-7480-4F23-8F4F-FC763A74E3DE}" srcOrd="1" destOrd="0" presId="urn:microsoft.com/office/officeart/2005/8/layout/vProcess5"/>
    <dgm:cxn modelId="{7B9283FE-8A2A-4204-A2AF-C5E0F86F1E7A}" type="presOf" srcId="{1DC3B6EA-B545-44CF-928D-8C7373CE9E43}" destId="{29D11298-7EB5-454D-A374-53CED26F3176}" srcOrd="0" destOrd="0" presId="urn:microsoft.com/office/officeart/2005/8/layout/vProcess5"/>
    <dgm:cxn modelId="{A48E0747-9440-4F18-A81C-9DBA267081C9}" type="presParOf" srcId="{7F683993-E779-40F6-9A7E-F15FA78F8E11}" destId="{1B06702E-7E09-436C-B956-334F99BE5820}" srcOrd="0" destOrd="0" presId="urn:microsoft.com/office/officeart/2005/8/layout/vProcess5"/>
    <dgm:cxn modelId="{6E5823E3-F6B7-4AFA-9AFC-155F6457BED5}" type="presParOf" srcId="{7F683993-E779-40F6-9A7E-F15FA78F8E11}" destId="{C0532683-8058-45C7-98CC-EF03C6A50965}" srcOrd="1" destOrd="0" presId="urn:microsoft.com/office/officeart/2005/8/layout/vProcess5"/>
    <dgm:cxn modelId="{67F22B68-4713-4086-9E2E-BF4819E794A7}" type="presParOf" srcId="{7F683993-E779-40F6-9A7E-F15FA78F8E11}" destId="{98BD6686-A6CF-46D4-994A-D27F1BF73257}" srcOrd="2" destOrd="0" presId="urn:microsoft.com/office/officeart/2005/8/layout/vProcess5"/>
    <dgm:cxn modelId="{4BB44935-6838-4E36-B6EE-F8B0BC648323}" type="presParOf" srcId="{7F683993-E779-40F6-9A7E-F15FA78F8E11}" destId="{6E337B60-14F5-4594-9630-BB838FD4AD3C}" srcOrd="3" destOrd="0" presId="urn:microsoft.com/office/officeart/2005/8/layout/vProcess5"/>
    <dgm:cxn modelId="{ECD42E47-C8D5-4880-8093-13D46F66EE0A}" type="presParOf" srcId="{7F683993-E779-40F6-9A7E-F15FA78F8E11}" destId="{29D11298-7EB5-454D-A374-53CED26F3176}" srcOrd="4" destOrd="0" presId="urn:microsoft.com/office/officeart/2005/8/layout/vProcess5"/>
    <dgm:cxn modelId="{E19AFCA9-EFF5-4FA0-8BA6-DDD40CF08A46}" type="presParOf" srcId="{7F683993-E779-40F6-9A7E-F15FA78F8E11}" destId="{E7F9DD93-7253-412E-BAB6-DFF4A7178A8D}" srcOrd="5" destOrd="0" presId="urn:microsoft.com/office/officeart/2005/8/layout/vProcess5"/>
    <dgm:cxn modelId="{E67B5315-B926-4A6F-8CEB-77C60C07A985}" type="presParOf" srcId="{7F683993-E779-40F6-9A7E-F15FA78F8E11}" destId="{E0338C6E-336B-4DE2-9826-1DB43DD12568}" srcOrd="6" destOrd="0" presId="urn:microsoft.com/office/officeart/2005/8/layout/vProcess5"/>
    <dgm:cxn modelId="{DA2D000B-606C-4A20-A7DA-B1CE38C58BED}" type="presParOf" srcId="{7F683993-E779-40F6-9A7E-F15FA78F8E11}" destId="{F233EDB2-7480-4F23-8F4F-FC763A74E3DE}" srcOrd="7" destOrd="0" presId="urn:microsoft.com/office/officeart/2005/8/layout/vProcess5"/>
    <dgm:cxn modelId="{DCB8294E-7BDE-479A-8962-BBACE5C52F41}" type="presParOf" srcId="{7F683993-E779-40F6-9A7E-F15FA78F8E11}" destId="{C1A6BCB8-772B-4FBB-9BD5-37991A622C0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029BC8-EFEC-49C5-9EA5-CCCD5BCC78C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6E2534-48A4-46FA-ABEF-22C494409D6C}">
      <dgm:prSet phldrT="[Text]"/>
      <dgm:spPr/>
      <dgm:t>
        <a:bodyPr/>
        <a:lstStyle/>
        <a:p>
          <a:pPr algn="r" rtl="1"/>
          <a:r>
            <a:rPr lang="ar-SA" dirty="0"/>
            <a:t>تحديد احتياجات السوق</a:t>
          </a:r>
          <a:endParaRPr lang="en-US" dirty="0"/>
        </a:p>
      </dgm:t>
    </dgm:pt>
    <dgm:pt modelId="{4C2ED0F2-00E9-4EC9-BDAB-CE790A332C8C}" type="parTrans" cxnId="{427AD4FC-20E8-44BC-B298-888AA674B831}">
      <dgm:prSet/>
      <dgm:spPr/>
      <dgm:t>
        <a:bodyPr/>
        <a:lstStyle/>
        <a:p>
          <a:pPr algn="r" rtl="1"/>
          <a:endParaRPr lang="en-US"/>
        </a:p>
      </dgm:t>
    </dgm:pt>
    <dgm:pt modelId="{57BAC858-9A35-4DE1-BF8F-C66A01058617}" type="sibTrans" cxnId="{427AD4FC-20E8-44BC-B298-888AA674B831}">
      <dgm:prSet/>
      <dgm:spPr/>
      <dgm:t>
        <a:bodyPr/>
        <a:lstStyle/>
        <a:p>
          <a:pPr algn="r" rtl="1"/>
          <a:endParaRPr lang="en-US"/>
        </a:p>
      </dgm:t>
    </dgm:pt>
    <dgm:pt modelId="{0DDB1DB4-D20F-4266-A722-3B02DDF8A981}">
      <dgm:prSet phldrT="[Text]"/>
      <dgm:spPr/>
      <dgm:t>
        <a:bodyPr/>
        <a:lstStyle/>
        <a:p>
          <a:pPr algn="r" rtl="1"/>
          <a:r>
            <a:rPr lang="ar-SA" dirty="0"/>
            <a:t>ضمان توافق التدريب مع حاجات السوق </a:t>
          </a:r>
          <a:endParaRPr lang="en-US" dirty="0"/>
        </a:p>
      </dgm:t>
    </dgm:pt>
    <dgm:pt modelId="{1E2CDAEF-B127-4C32-B703-05AEB3ADBD99}" type="parTrans" cxnId="{422255DD-CD1F-4899-9F57-63CA389D6B99}">
      <dgm:prSet/>
      <dgm:spPr/>
      <dgm:t>
        <a:bodyPr/>
        <a:lstStyle/>
        <a:p>
          <a:pPr algn="r" rtl="1"/>
          <a:endParaRPr lang="en-US"/>
        </a:p>
      </dgm:t>
    </dgm:pt>
    <dgm:pt modelId="{C147492C-CEEA-42A0-9D87-2308E664D299}" type="sibTrans" cxnId="{422255DD-CD1F-4899-9F57-63CA389D6B99}">
      <dgm:prSet/>
      <dgm:spPr/>
      <dgm:t>
        <a:bodyPr/>
        <a:lstStyle/>
        <a:p>
          <a:pPr algn="r" rtl="1"/>
          <a:endParaRPr lang="en-US"/>
        </a:p>
      </dgm:t>
    </dgm:pt>
    <dgm:pt modelId="{1F4FB0CC-A18F-4715-BB4F-8902A0BC7C22}">
      <dgm:prSet phldrT="[Text]"/>
      <dgm:spPr/>
      <dgm:t>
        <a:bodyPr/>
        <a:lstStyle/>
        <a:p>
          <a:pPr algn="r" rtl="1"/>
          <a:r>
            <a:rPr lang="ar-SA" dirty="0"/>
            <a:t>بناء شراكات مع الصناعة والقطاع الخاص</a:t>
          </a:r>
          <a:endParaRPr lang="en-US" dirty="0"/>
        </a:p>
      </dgm:t>
    </dgm:pt>
    <dgm:pt modelId="{B0538371-0AC6-473A-AE91-4E6B537F99A9}" type="parTrans" cxnId="{EAC8E1DD-F7C2-41FD-9D43-5B01B9BDFA38}">
      <dgm:prSet/>
      <dgm:spPr/>
      <dgm:t>
        <a:bodyPr/>
        <a:lstStyle/>
        <a:p>
          <a:pPr algn="r" rtl="1"/>
          <a:endParaRPr lang="en-US"/>
        </a:p>
      </dgm:t>
    </dgm:pt>
    <dgm:pt modelId="{B501B638-1B6F-4C68-8D4D-F3805AC03B42}" type="sibTrans" cxnId="{EAC8E1DD-F7C2-41FD-9D43-5B01B9BDFA38}">
      <dgm:prSet/>
      <dgm:spPr/>
      <dgm:t>
        <a:bodyPr/>
        <a:lstStyle/>
        <a:p>
          <a:pPr algn="r" rtl="1"/>
          <a:endParaRPr lang="en-US"/>
        </a:p>
      </dgm:t>
    </dgm:pt>
    <dgm:pt modelId="{6ECEF080-9434-4975-8B58-B494D75522C0}" type="pres">
      <dgm:prSet presAssocID="{A0029BC8-EFEC-49C5-9EA5-CCCD5BCC78C7}" presName="outerComposite" presStyleCnt="0">
        <dgm:presLayoutVars>
          <dgm:chMax val="5"/>
          <dgm:dir/>
          <dgm:resizeHandles val="exact"/>
        </dgm:presLayoutVars>
      </dgm:prSet>
      <dgm:spPr/>
    </dgm:pt>
    <dgm:pt modelId="{62935ABA-6692-4548-ACAB-5E8E79E3CFFF}" type="pres">
      <dgm:prSet presAssocID="{A0029BC8-EFEC-49C5-9EA5-CCCD5BCC78C7}" presName="dummyMaxCanvas" presStyleCnt="0">
        <dgm:presLayoutVars/>
      </dgm:prSet>
      <dgm:spPr/>
    </dgm:pt>
    <dgm:pt modelId="{4E608D4E-DCC5-45E7-AF04-1A6C9B5D4491}" type="pres">
      <dgm:prSet presAssocID="{A0029BC8-EFEC-49C5-9EA5-CCCD5BCC78C7}" presName="ThreeNodes_1" presStyleLbl="node1" presStyleIdx="0" presStyleCnt="3">
        <dgm:presLayoutVars>
          <dgm:bulletEnabled val="1"/>
        </dgm:presLayoutVars>
      </dgm:prSet>
      <dgm:spPr/>
    </dgm:pt>
    <dgm:pt modelId="{84611C98-40AB-46FF-BB77-9E17716B1E7C}" type="pres">
      <dgm:prSet presAssocID="{A0029BC8-EFEC-49C5-9EA5-CCCD5BCC78C7}" presName="ThreeNodes_2" presStyleLbl="node1" presStyleIdx="1" presStyleCnt="3">
        <dgm:presLayoutVars>
          <dgm:bulletEnabled val="1"/>
        </dgm:presLayoutVars>
      </dgm:prSet>
      <dgm:spPr/>
    </dgm:pt>
    <dgm:pt modelId="{BF5CFD8A-D388-42CF-A158-4DBEDF097535}" type="pres">
      <dgm:prSet presAssocID="{A0029BC8-EFEC-49C5-9EA5-CCCD5BCC78C7}" presName="ThreeNodes_3" presStyleLbl="node1" presStyleIdx="2" presStyleCnt="3">
        <dgm:presLayoutVars>
          <dgm:bulletEnabled val="1"/>
        </dgm:presLayoutVars>
      </dgm:prSet>
      <dgm:spPr/>
    </dgm:pt>
    <dgm:pt modelId="{C3B832E1-91B1-4BB6-95C7-E5B609E2F168}" type="pres">
      <dgm:prSet presAssocID="{A0029BC8-EFEC-49C5-9EA5-CCCD5BCC78C7}" presName="ThreeConn_1-2" presStyleLbl="fgAccFollowNode1" presStyleIdx="0" presStyleCnt="2">
        <dgm:presLayoutVars>
          <dgm:bulletEnabled val="1"/>
        </dgm:presLayoutVars>
      </dgm:prSet>
      <dgm:spPr/>
    </dgm:pt>
    <dgm:pt modelId="{C843FDDD-F66C-47FF-A853-4BC34B34A5B3}" type="pres">
      <dgm:prSet presAssocID="{A0029BC8-EFEC-49C5-9EA5-CCCD5BCC78C7}" presName="ThreeConn_2-3" presStyleLbl="fgAccFollowNode1" presStyleIdx="1" presStyleCnt="2">
        <dgm:presLayoutVars>
          <dgm:bulletEnabled val="1"/>
        </dgm:presLayoutVars>
      </dgm:prSet>
      <dgm:spPr/>
    </dgm:pt>
    <dgm:pt modelId="{453E6390-0AA3-4EBE-86F9-74AF452DC874}" type="pres">
      <dgm:prSet presAssocID="{A0029BC8-EFEC-49C5-9EA5-CCCD5BCC78C7}" presName="ThreeNodes_1_text" presStyleLbl="node1" presStyleIdx="2" presStyleCnt="3">
        <dgm:presLayoutVars>
          <dgm:bulletEnabled val="1"/>
        </dgm:presLayoutVars>
      </dgm:prSet>
      <dgm:spPr/>
    </dgm:pt>
    <dgm:pt modelId="{E8B126DF-0EB5-42D0-890E-38E150AC83B4}" type="pres">
      <dgm:prSet presAssocID="{A0029BC8-EFEC-49C5-9EA5-CCCD5BCC78C7}" presName="ThreeNodes_2_text" presStyleLbl="node1" presStyleIdx="2" presStyleCnt="3">
        <dgm:presLayoutVars>
          <dgm:bulletEnabled val="1"/>
        </dgm:presLayoutVars>
      </dgm:prSet>
      <dgm:spPr/>
    </dgm:pt>
    <dgm:pt modelId="{565F3643-C083-45C8-B0B3-024E677089B9}" type="pres">
      <dgm:prSet presAssocID="{A0029BC8-EFEC-49C5-9EA5-CCCD5BCC78C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375AD20-DC8A-4090-836A-B1E1E6FD6AF8}" type="presOf" srcId="{C147492C-CEEA-42A0-9D87-2308E664D299}" destId="{C843FDDD-F66C-47FF-A853-4BC34B34A5B3}" srcOrd="0" destOrd="0" presId="urn:microsoft.com/office/officeart/2005/8/layout/vProcess5"/>
    <dgm:cxn modelId="{CED7CB29-E391-4D9A-98BF-BAF3CF611FE9}" type="presOf" srcId="{0DDB1DB4-D20F-4266-A722-3B02DDF8A981}" destId="{84611C98-40AB-46FF-BB77-9E17716B1E7C}" srcOrd="0" destOrd="0" presId="urn:microsoft.com/office/officeart/2005/8/layout/vProcess5"/>
    <dgm:cxn modelId="{D594FD3B-9DE0-4294-8D1B-09146AA1E1D9}" type="presOf" srcId="{C96E2534-48A4-46FA-ABEF-22C494409D6C}" destId="{4E608D4E-DCC5-45E7-AF04-1A6C9B5D4491}" srcOrd="0" destOrd="0" presId="urn:microsoft.com/office/officeart/2005/8/layout/vProcess5"/>
    <dgm:cxn modelId="{944AB841-33D4-4CD4-85C1-1EFFD56704C4}" type="presOf" srcId="{57BAC858-9A35-4DE1-BF8F-C66A01058617}" destId="{C3B832E1-91B1-4BB6-95C7-E5B609E2F168}" srcOrd="0" destOrd="0" presId="urn:microsoft.com/office/officeart/2005/8/layout/vProcess5"/>
    <dgm:cxn modelId="{AC4F1B44-ED4C-4B57-9B70-48895A07F608}" type="presOf" srcId="{C96E2534-48A4-46FA-ABEF-22C494409D6C}" destId="{453E6390-0AA3-4EBE-86F9-74AF452DC874}" srcOrd="1" destOrd="0" presId="urn:microsoft.com/office/officeart/2005/8/layout/vProcess5"/>
    <dgm:cxn modelId="{37B08772-025C-4169-9E75-40064C4393D8}" type="presOf" srcId="{1F4FB0CC-A18F-4715-BB4F-8902A0BC7C22}" destId="{565F3643-C083-45C8-B0B3-024E677089B9}" srcOrd="1" destOrd="0" presId="urn:microsoft.com/office/officeart/2005/8/layout/vProcess5"/>
    <dgm:cxn modelId="{0F9BB05A-8474-40BD-A088-51564E6FF8B3}" type="presOf" srcId="{0DDB1DB4-D20F-4266-A722-3B02DDF8A981}" destId="{E8B126DF-0EB5-42D0-890E-38E150AC83B4}" srcOrd="1" destOrd="0" presId="urn:microsoft.com/office/officeart/2005/8/layout/vProcess5"/>
    <dgm:cxn modelId="{D55D5D9F-1FCC-44CF-8197-18A9EE007A99}" type="presOf" srcId="{1F4FB0CC-A18F-4715-BB4F-8902A0BC7C22}" destId="{BF5CFD8A-D388-42CF-A158-4DBEDF097535}" srcOrd="0" destOrd="0" presId="urn:microsoft.com/office/officeart/2005/8/layout/vProcess5"/>
    <dgm:cxn modelId="{422255DD-CD1F-4899-9F57-63CA389D6B99}" srcId="{A0029BC8-EFEC-49C5-9EA5-CCCD5BCC78C7}" destId="{0DDB1DB4-D20F-4266-A722-3B02DDF8A981}" srcOrd="1" destOrd="0" parTransId="{1E2CDAEF-B127-4C32-B703-05AEB3ADBD99}" sibTransId="{C147492C-CEEA-42A0-9D87-2308E664D299}"/>
    <dgm:cxn modelId="{EAC8E1DD-F7C2-41FD-9D43-5B01B9BDFA38}" srcId="{A0029BC8-EFEC-49C5-9EA5-CCCD5BCC78C7}" destId="{1F4FB0CC-A18F-4715-BB4F-8902A0BC7C22}" srcOrd="2" destOrd="0" parTransId="{B0538371-0AC6-473A-AE91-4E6B537F99A9}" sibTransId="{B501B638-1B6F-4C68-8D4D-F3805AC03B42}"/>
    <dgm:cxn modelId="{EEE7E5EC-ADF6-4B3F-958F-B08A0A30B8EA}" type="presOf" srcId="{A0029BC8-EFEC-49C5-9EA5-CCCD5BCC78C7}" destId="{6ECEF080-9434-4975-8B58-B494D75522C0}" srcOrd="0" destOrd="0" presId="urn:microsoft.com/office/officeart/2005/8/layout/vProcess5"/>
    <dgm:cxn modelId="{427AD4FC-20E8-44BC-B298-888AA674B831}" srcId="{A0029BC8-EFEC-49C5-9EA5-CCCD5BCC78C7}" destId="{C96E2534-48A4-46FA-ABEF-22C494409D6C}" srcOrd="0" destOrd="0" parTransId="{4C2ED0F2-00E9-4EC9-BDAB-CE790A332C8C}" sibTransId="{57BAC858-9A35-4DE1-BF8F-C66A01058617}"/>
    <dgm:cxn modelId="{7F418A39-97BB-48BB-A23C-7C1FEFC20BAB}" type="presParOf" srcId="{6ECEF080-9434-4975-8B58-B494D75522C0}" destId="{62935ABA-6692-4548-ACAB-5E8E79E3CFFF}" srcOrd="0" destOrd="0" presId="urn:microsoft.com/office/officeart/2005/8/layout/vProcess5"/>
    <dgm:cxn modelId="{CD893EF3-A011-48B4-A5E2-BD323076EB3A}" type="presParOf" srcId="{6ECEF080-9434-4975-8B58-B494D75522C0}" destId="{4E608D4E-DCC5-45E7-AF04-1A6C9B5D4491}" srcOrd="1" destOrd="0" presId="urn:microsoft.com/office/officeart/2005/8/layout/vProcess5"/>
    <dgm:cxn modelId="{4EE65C2E-4B77-44C5-BD36-D0365DE6BE1A}" type="presParOf" srcId="{6ECEF080-9434-4975-8B58-B494D75522C0}" destId="{84611C98-40AB-46FF-BB77-9E17716B1E7C}" srcOrd="2" destOrd="0" presId="urn:microsoft.com/office/officeart/2005/8/layout/vProcess5"/>
    <dgm:cxn modelId="{54126414-369F-473C-9CCA-CE9E11652E5D}" type="presParOf" srcId="{6ECEF080-9434-4975-8B58-B494D75522C0}" destId="{BF5CFD8A-D388-42CF-A158-4DBEDF097535}" srcOrd="3" destOrd="0" presId="urn:microsoft.com/office/officeart/2005/8/layout/vProcess5"/>
    <dgm:cxn modelId="{D57B6807-3A24-42C3-A4AE-2676F8CF3956}" type="presParOf" srcId="{6ECEF080-9434-4975-8B58-B494D75522C0}" destId="{C3B832E1-91B1-4BB6-95C7-E5B609E2F168}" srcOrd="4" destOrd="0" presId="urn:microsoft.com/office/officeart/2005/8/layout/vProcess5"/>
    <dgm:cxn modelId="{75601D21-B104-47D8-9A7B-E664D2F88A2E}" type="presParOf" srcId="{6ECEF080-9434-4975-8B58-B494D75522C0}" destId="{C843FDDD-F66C-47FF-A853-4BC34B34A5B3}" srcOrd="5" destOrd="0" presId="urn:microsoft.com/office/officeart/2005/8/layout/vProcess5"/>
    <dgm:cxn modelId="{8775AC81-EAB7-4EB0-B0A8-EF8FF0340BA3}" type="presParOf" srcId="{6ECEF080-9434-4975-8B58-B494D75522C0}" destId="{453E6390-0AA3-4EBE-86F9-74AF452DC874}" srcOrd="6" destOrd="0" presId="urn:microsoft.com/office/officeart/2005/8/layout/vProcess5"/>
    <dgm:cxn modelId="{83224A4A-118A-4881-AB1E-C2C75D9DC462}" type="presParOf" srcId="{6ECEF080-9434-4975-8B58-B494D75522C0}" destId="{E8B126DF-0EB5-42D0-890E-38E150AC83B4}" srcOrd="7" destOrd="0" presId="urn:microsoft.com/office/officeart/2005/8/layout/vProcess5"/>
    <dgm:cxn modelId="{8C4FC56B-9B70-49EA-8C35-240CFF5EBFB7}" type="presParOf" srcId="{6ECEF080-9434-4975-8B58-B494D75522C0}" destId="{565F3643-C083-45C8-B0B3-024E677089B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32683-8058-45C7-98CC-EF03C6A50965}">
      <dsp:nvSpPr>
        <dsp:cNvPr id="0" name=""/>
        <dsp:cNvSpPr/>
      </dsp:nvSpPr>
      <dsp:spPr>
        <a:xfrm>
          <a:off x="0" y="0"/>
          <a:ext cx="3555602" cy="1164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kern="1200" dirty="0"/>
            <a:t>توفير التوجيه والاستشارات</a:t>
          </a:r>
          <a:endParaRPr lang="en-US" sz="2600" kern="1200" dirty="0"/>
        </a:p>
      </dsp:txBody>
      <dsp:txXfrm>
        <a:off x="34105" y="34105"/>
        <a:ext cx="2299090" cy="1096221"/>
      </dsp:txXfrm>
    </dsp:sp>
    <dsp:sp modelId="{98BD6686-A6CF-46D4-994A-D27F1BF73257}">
      <dsp:nvSpPr>
        <dsp:cNvPr id="0" name=""/>
        <dsp:cNvSpPr/>
      </dsp:nvSpPr>
      <dsp:spPr>
        <a:xfrm>
          <a:off x="313729" y="1358502"/>
          <a:ext cx="3555602" cy="1164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kern="1200" dirty="0"/>
            <a:t>تعزيز جودة التعليم والتدريب</a:t>
          </a:r>
          <a:endParaRPr lang="en-US" sz="2600" kern="1200" dirty="0"/>
        </a:p>
      </dsp:txBody>
      <dsp:txXfrm>
        <a:off x="347834" y="1392607"/>
        <a:ext cx="2416782" cy="1096221"/>
      </dsp:txXfrm>
    </dsp:sp>
    <dsp:sp modelId="{6E337B60-14F5-4594-9630-BB838FD4AD3C}">
      <dsp:nvSpPr>
        <dsp:cNvPr id="0" name=""/>
        <dsp:cNvSpPr/>
      </dsp:nvSpPr>
      <dsp:spPr>
        <a:xfrm>
          <a:off x="627459" y="2717005"/>
          <a:ext cx="3555602" cy="1164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kern="1200" dirty="0"/>
            <a:t>تحديث وتقييم البرامج والمناهج </a:t>
          </a:r>
          <a:endParaRPr lang="en-US" sz="2600" kern="1200" dirty="0"/>
        </a:p>
      </dsp:txBody>
      <dsp:txXfrm>
        <a:off x="661564" y="2751110"/>
        <a:ext cx="2416782" cy="1096221"/>
      </dsp:txXfrm>
    </dsp:sp>
    <dsp:sp modelId="{29D11298-7EB5-454D-A374-53CED26F3176}">
      <dsp:nvSpPr>
        <dsp:cNvPr id="0" name=""/>
        <dsp:cNvSpPr/>
      </dsp:nvSpPr>
      <dsp:spPr>
        <a:xfrm>
          <a:off x="2798722" y="883026"/>
          <a:ext cx="756880" cy="7568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969020" y="883026"/>
        <a:ext cx="416284" cy="569552"/>
      </dsp:txXfrm>
    </dsp:sp>
    <dsp:sp modelId="{E7F9DD93-7253-412E-BAB6-DFF4A7178A8D}">
      <dsp:nvSpPr>
        <dsp:cNvPr id="0" name=""/>
        <dsp:cNvSpPr/>
      </dsp:nvSpPr>
      <dsp:spPr>
        <a:xfrm>
          <a:off x="3112452" y="2233766"/>
          <a:ext cx="756880" cy="7568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282750" y="2233766"/>
        <a:ext cx="416284" cy="5695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08D4E-DCC5-45E7-AF04-1A6C9B5D4491}">
      <dsp:nvSpPr>
        <dsp:cNvPr id="0" name=""/>
        <dsp:cNvSpPr/>
      </dsp:nvSpPr>
      <dsp:spPr>
        <a:xfrm>
          <a:off x="0" y="0"/>
          <a:ext cx="3556952" cy="1164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kern="1200" dirty="0"/>
            <a:t>تحديد احتياجات السوق</a:t>
          </a:r>
          <a:endParaRPr lang="en-US" sz="2200" kern="1200" dirty="0"/>
        </a:p>
      </dsp:txBody>
      <dsp:txXfrm>
        <a:off x="34105" y="34105"/>
        <a:ext cx="2300440" cy="1096221"/>
      </dsp:txXfrm>
    </dsp:sp>
    <dsp:sp modelId="{84611C98-40AB-46FF-BB77-9E17716B1E7C}">
      <dsp:nvSpPr>
        <dsp:cNvPr id="0" name=""/>
        <dsp:cNvSpPr/>
      </dsp:nvSpPr>
      <dsp:spPr>
        <a:xfrm>
          <a:off x="313848" y="1358502"/>
          <a:ext cx="3556952" cy="1164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kern="1200" dirty="0"/>
            <a:t>ضمان توافق التدريب مع حاجات السوق </a:t>
          </a:r>
          <a:endParaRPr lang="en-US" sz="2200" kern="1200" dirty="0"/>
        </a:p>
      </dsp:txBody>
      <dsp:txXfrm>
        <a:off x="347953" y="1392607"/>
        <a:ext cx="2418013" cy="1096221"/>
      </dsp:txXfrm>
    </dsp:sp>
    <dsp:sp modelId="{BF5CFD8A-D388-42CF-A158-4DBEDF097535}">
      <dsp:nvSpPr>
        <dsp:cNvPr id="0" name=""/>
        <dsp:cNvSpPr/>
      </dsp:nvSpPr>
      <dsp:spPr>
        <a:xfrm>
          <a:off x="627697" y="2717005"/>
          <a:ext cx="3556952" cy="1164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kern="1200" dirty="0"/>
            <a:t>بناء شراكات مع الصناعة والقطاع الخاص</a:t>
          </a:r>
          <a:endParaRPr lang="en-US" sz="2200" kern="1200" dirty="0"/>
        </a:p>
      </dsp:txBody>
      <dsp:txXfrm>
        <a:off x="661802" y="2751110"/>
        <a:ext cx="2418013" cy="1096221"/>
      </dsp:txXfrm>
    </dsp:sp>
    <dsp:sp modelId="{C3B832E1-91B1-4BB6-95C7-E5B609E2F168}">
      <dsp:nvSpPr>
        <dsp:cNvPr id="0" name=""/>
        <dsp:cNvSpPr/>
      </dsp:nvSpPr>
      <dsp:spPr>
        <a:xfrm>
          <a:off x="2800072" y="883026"/>
          <a:ext cx="756880" cy="7568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970370" y="883026"/>
        <a:ext cx="416284" cy="569552"/>
      </dsp:txXfrm>
    </dsp:sp>
    <dsp:sp modelId="{C843FDDD-F66C-47FF-A853-4BC34B34A5B3}">
      <dsp:nvSpPr>
        <dsp:cNvPr id="0" name=""/>
        <dsp:cNvSpPr/>
      </dsp:nvSpPr>
      <dsp:spPr>
        <a:xfrm>
          <a:off x="3113921" y="2233766"/>
          <a:ext cx="756880" cy="7568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284219" y="2233766"/>
        <a:ext cx="416284" cy="5695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2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6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9063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20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34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18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25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7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31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15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36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5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6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3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4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2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58767-A682-4ECD-86E9-589F67359C63}" type="datetimeFigureOut">
              <a:rPr lang="en-US" smtClean="0"/>
              <a:t>18-Jun-24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2534641-B09B-4EA0-8913-23B199D2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1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en-US" dirty="0"/>
              <a:t>Capstone project</a:t>
            </a:r>
            <a:br>
              <a:rPr lang="en-US" dirty="0"/>
            </a:br>
            <a:r>
              <a:rPr lang="en-US" sz="2000" dirty="0"/>
              <a:t>SCREENCAST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00" y="-481537"/>
            <a:ext cx="3286029" cy="440779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77334" y="1503485"/>
            <a:ext cx="8596668" cy="3701561"/>
          </a:xfrm>
        </p:spPr>
        <p:txBody>
          <a:bodyPr>
            <a:normAutofit lnSpcReduction="10000"/>
          </a:bodyPr>
          <a:lstStyle/>
          <a:p>
            <a:pPr marL="0" indent="0" algn="ctr" rtl="1">
              <a:buNone/>
            </a:pPr>
            <a:endParaRPr lang="en-US" sz="2400" b="1" dirty="0"/>
          </a:p>
          <a:p>
            <a:pPr marL="0" indent="0" algn="ctr" rtl="1">
              <a:buNone/>
            </a:pPr>
            <a:r>
              <a:rPr lang="ar-SA" sz="2400" b="1" dirty="0"/>
              <a:t>تحديد العمليات الكلية/الدقيقة</a:t>
            </a:r>
          </a:p>
          <a:p>
            <a:pPr marL="0" indent="0" algn="ctr" rtl="1">
              <a:buNone/>
            </a:pPr>
            <a:r>
              <a:rPr lang="ar-SA" sz="2400" b="1" dirty="0"/>
              <a:t> في مركز التعليم والتدريب</a:t>
            </a:r>
            <a:r>
              <a:rPr lang="en-US" sz="2400" b="1" dirty="0"/>
              <a:t> </a:t>
            </a:r>
            <a:r>
              <a:rPr lang="ar-SA" sz="2400" b="1" dirty="0"/>
              <a:t>المهني والتقني</a:t>
            </a:r>
            <a:r>
              <a:rPr lang="ar-SA" sz="2400" dirty="0"/>
              <a:t>.</a:t>
            </a:r>
          </a:p>
          <a:p>
            <a:pPr algn="r" rtl="1"/>
            <a:endParaRPr lang="ar-SA" dirty="0"/>
          </a:p>
          <a:p>
            <a:pPr algn="r" rtl="1"/>
            <a:r>
              <a:rPr lang="ar-SA" dirty="0"/>
              <a:t>اهلا بكم , نقدم لكم الجزء الثاني من المشروع النهائي لدورة </a:t>
            </a:r>
          </a:p>
          <a:p>
            <a:pPr marL="0" indent="0" algn="ctr">
              <a:buNone/>
            </a:pPr>
            <a:r>
              <a:rPr lang="en-US" dirty="0"/>
              <a:t>TRAINING OF TRAINERS on SAB MEMBERS’INDUCTION</a:t>
            </a:r>
            <a:endParaRPr lang="ar-SA" dirty="0"/>
          </a:p>
          <a:p>
            <a:pPr algn="r" rtl="1"/>
            <a:endParaRPr lang="ar-SA" dirty="0"/>
          </a:p>
          <a:p>
            <a:pPr marL="0" indent="0" algn="ctr">
              <a:buNone/>
            </a:pPr>
            <a:r>
              <a:rPr lang="en-US" sz="2000" b="1" dirty="0"/>
              <a:t>Process mapping, Micro /Macro  processes</a:t>
            </a:r>
            <a:r>
              <a:rPr lang="ar-SA" sz="2000" b="1" dirty="0"/>
              <a:t> </a:t>
            </a:r>
            <a:r>
              <a:rPr lang="en-US" sz="2000" b="1" dirty="0"/>
              <a:t>in TVET </a:t>
            </a:r>
            <a:r>
              <a:rPr lang="en-US" sz="2000" b="1" dirty="0" err="1"/>
              <a:t>centre</a:t>
            </a:r>
            <a:endParaRPr lang="ar-SA" sz="2000" b="1" dirty="0"/>
          </a:p>
          <a:p>
            <a:pPr marL="0" indent="0" algn="r" rtl="1">
              <a:buNone/>
            </a:pPr>
            <a:r>
              <a:rPr lang="en-US" dirty="0"/>
              <a:t> </a:t>
            </a:r>
            <a:endParaRPr lang="ar-SA" dirty="0"/>
          </a:p>
          <a:p>
            <a:pPr algn="r" rtl="1"/>
            <a:endParaRPr lang="ar-SA" dirty="0"/>
          </a:p>
          <a:p>
            <a:pPr algn="r" rtl="1"/>
            <a:endParaRPr lang="ar-SA" dirty="0"/>
          </a:p>
          <a:p>
            <a:pPr algn="r" rtl="1"/>
            <a:endParaRPr lang="ar-SA" dirty="0"/>
          </a:p>
          <a:p>
            <a:pPr algn="r" rtl="1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rot="10800000" flipV="1">
            <a:off x="3745521" y="5319345"/>
            <a:ext cx="3692769" cy="1213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اعداد : فريد كمال </a:t>
            </a:r>
          </a:p>
          <a:p>
            <a:pPr algn="ctr"/>
            <a:r>
              <a:rPr lang="ar-SA" dirty="0"/>
              <a:t>مدير معهد راشيا الفني</a:t>
            </a:r>
          </a:p>
          <a:p>
            <a:pPr algn="ctr"/>
            <a:r>
              <a:rPr lang="ar-SA" dirty="0"/>
              <a:t>رئيس المجلس الاستشاري في معهد راشيا الفني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356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ar-SA" dirty="0"/>
              <a:t>على ان يكون  التخطيط الدقيق خاضعاً لقاعدة</a:t>
            </a:r>
            <a:r>
              <a:rPr lang="ar-LB" dirty="0"/>
              <a:t> </a:t>
            </a:r>
            <a:r>
              <a:rPr lang="en-US" dirty="0"/>
              <a:t>SMART </a:t>
            </a:r>
            <a:r>
              <a:rPr lang="ar-SA" dirty="0"/>
              <a:t> وان يكون متدرجاً بين قصير المدى وبعيد المدى  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9525" y="2582931"/>
            <a:ext cx="4184650" cy="303675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77863" y="2707366"/>
            <a:ext cx="4183062" cy="278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3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جميع الخطط يجب ان تصيب الهدف في تلبية حاجات سوق العمل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5677" y="1593349"/>
            <a:ext cx="8596105" cy="3883489"/>
          </a:xfrm>
          <a:prstGeom prst="rect">
            <a:avLst/>
          </a:prstGeom>
        </p:spPr>
      </p:pic>
      <p:pic>
        <p:nvPicPr>
          <p:cNvPr id="2" name="Picture 1" descr="불스아이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254" y="3204294"/>
            <a:ext cx="3566746" cy="308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5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SA" dirty="0"/>
              <a:t>دائما عناصر التخطيط هي هي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94" y="2178655"/>
            <a:ext cx="8531608" cy="467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17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SA" sz="3200" dirty="0"/>
              <a:t>وسندرج مثلاً عن خطة دقيقة صالحة لأن يؤخذ بها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602523"/>
            <a:ext cx="10058400" cy="40177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9873" y="2160588"/>
            <a:ext cx="792031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63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749C47-3989-4852-99A9-6FC59747A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93" y="1355117"/>
            <a:ext cx="8283658" cy="53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61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359" y="359664"/>
            <a:ext cx="7628129" cy="49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04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223" y="1524060"/>
            <a:ext cx="6650737" cy="4328334"/>
          </a:xfrm>
          <a:prstGeom prst="rect">
            <a:avLst/>
          </a:prstGeom>
        </p:spPr>
      </p:pic>
      <p:pic>
        <p:nvPicPr>
          <p:cNvPr id="3" name="Picture 2" descr="Vocational Teachers’ Competence Objectives are Changing - HAMK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08" y="3341076"/>
            <a:ext cx="6622952" cy="306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3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SA" dirty="0"/>
              <a:t>التحديات العامة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63" y="2160590"/>
            <a:ext cx="4183062" cy="360716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r" rtl="1"/>
            <a:r>
              <a:rPr lang="ar-SA" dirty="0"/>
              <a:t>من الطبيعي ان يكون هناك تحديات على مستوى الوطن حيث يمكن اخذها بعين الاعتبار في </a:t>
            </a:r>
            <a:r>
              <a:rPr lang="ar-SA" b="1" dirty="0"/>
              <a:t>التخطيط الكلي </a:t>
            </a:r>
            <a:r>
              <a:rPr lang="ar-SA" dirty="0"/>
              <a:t>على ان يكون هناك برنامج محدد للتغلب على هذه التحديات او التخفيف من تأثيرها على سير عمل مركز التديب</a:t>
            </a:r>
          </a:p>
          <a:p>
            <a:pPr algn="r" rtl="1"/>
            <a:r>
              <a:rPr lang="ar-SA" dirty="0"/>
              <a:t>او الالتفاف عليها بأجراءات متاحة لضمان الوصول الى الاهداف المرسومة .</a:t>
            </a:r>
          </a:p>
          <a:p>
            <a:pPr algn="r" rtl="1"/>
            <a:r>
              <a:rPr lang="ar-SA" dirty="0"/>
              <a:t>وبما ان التحديات المالية هي قاسم مشترك بين جميع مراكز التدريب في هذه الظروف الصعبة لذلك علينا </a:t>
            </a:r>
          </a:p>
          <a:p>
            <a:pPr algn="r" rtl="1"/>
            <a:r>
              <a:rPr lang="ar-SA" dirty="0"/>
              <a:t>التواصل مع الجهات المانحة المحلية والدولية بعد اعداد دراسة مالية شفافة عن كلفة مشاريع المساعدات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12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SA" dirty="0"/>
              <a:t>التحديات الخاصة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ar-SA" dirty="0"/>
              <a:t>ومن الطبيعي ان يكون هناك تحديات خاصة امام مركز التعليم المهني  او في المنطقة الموجود فيها , </a:t>
            </a:r>
          </a:p>
          <a:p>
            <a:pPr algn="r" rtl="1"/>
            <a:r>
              <a:rPr lang="ar-SA" dirty="0"/>
              <a:t>لذلك يجب على المجلس الاستشاري في المعهد ان يعد خطة خاصة للتغلب على هذه التحديات المحلية , او للتخفيف من أثارها , او الالتفاف عليها من ضمن </a:t>
            </a:r>
            <a:r>
              <a:rPr lang="ar-SA" b="1" dirty="0"/>
              <a:t>الخطة الدقيقة </a:t>
            </a:r>
            <a:r>
              <a:rPr lang="ar-SA" dirty="0"/>
              <a:t>التي يعدها </a:t>
            </a:r>
          </a:p>
          <a:p>
            <a:pPr algn="r" rtl="1"/>
            <a:r>
              <a:rPr lang="ar-SA" dirty="0"/>
              <a:t>يجب ان يضع جدولاً زمنياً للتنفيذ ,</a:t>
            </a:r>
          </a:p>
          <a:p>
            <a:pPr algn="r" rtl="1"/>
            <a:r>
              <a:rPr lang="ar-SA" dirty="0"/>
              <a:t>وأن يبادر بالتواصل مع المغتربين المستعدين للمساعدة بعد</a:t>
            </a:r>
          </a:p>
          <a:p>
            <a:pPr marL="0" indent="0" algn="r" rtl="1">
              <a:buNone/>
            </a:pPr>
            <a:r>
              <a:rPr lang="ar-SA" dirty="0"/>
              <a:t> وضع خطة انقاذ ودراسة الكلفة   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2160588"/>
            <a:ext cx="3786966" cy="3881437"/>
          </a:xfrm>
        </p:spPr>
      </p:pic>
    </p:spTree>
    <p:extLst>
      <p:ext uri="{BB962C8B-B14F-4D97-AF65-F5344CB8AC3E}">
        <p14:creationId xmlns:p14="http://schemas.microsoft.com/office/powerpoint/2010/main" val="356511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e:Grove Crane in Antarctica.jp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78" y="1270000"/>
            <a:ext cx="4009292" cy="30069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/>
              <a:t>توجهات مستقبلية لتعزيز دور المجالس الاستشارية وتطوير التخطيط فيها .</a:t>
            </a:r>
            <a:endParaRPr lang="en-US" dirty="0"/>
          </a:p>
        </p:txBody>
      </p:sp>
      <p:pic>
        <p:nvPicPr>
          <p:cNvPr id="5" name="Content Placeholder 4" descr="Boussole Photo stock libre - Public Domain Pictures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02" y="4498204"/>
            <a:ext cx="2751666" cy="183444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ar-SA" dirty="0"/>
              <a:t>على ضوء فعالية دور المجالس الاستشارية في احداث نقلة نوعية في تحسين وتحديث التعليم المهني , مع ما يؤدي ذلك الى اخراج الوضع الاقتصادي من مستنقعه , وبالتالي انتشال البلد من أزمته ,</a:t>
            </a:r>
          </a:p>
          <a:p>
            <a:pPr algn="r" rtl="1"/>
            <a:r>
              <a:rPr lang="ar-SA" dirty="0"/>
              <a:t>سيبقى التعليم المهني خشبة الخلاص </a:t>
            </a:r>
          </a:p>
          <a:p>
            <a:pPr algn="r" rtl="1"/>
            <a:r>
              <a:rPr lang="ar-SA" dirty="0"/>
              <a:t>وستكون المجالس الاستشارية</a:t>
            </a:r>
            <a:r>
              <a:rPr lang="ar-SA" b="1" u="sng" dirty="0"/>
              <a:t> الرافعة </a:t>
            </a:r>
            <a:r>
              <a:rPr lang="ar-SA" dirty="0"/>
              <a:t>الحقيقية لهذا النوع من التعليم التي تبنى الاوطان متينة على يديه .</a:t>
            </a:r>
          </a:p>
          <a:p>
            <a:pPr algn="r" rtl="1"/>
            <a:r>
              <a:rPr lang="ar-SA" dirty="0"/>
              <a:t>ويبقى على حد سواء التخطيط </a:t>
            </a:r>
            <a:r>
              <a:rPr lang="en-US" dirty="0"/>
              <a:t>Macro and Micro</a:t>
            </a:r>
            <a:r>
              <a:rPr lang="ar-SA" dirty="0"/>
              <a:t> </a:t>
            </a:r>
            <a:r>
              <a:rPr lang="ar-LB" dirty="0"/>
              <a:t>هي</a:t>
            </a:r>
            <a:r>
              <a:rPr lang="ar-LB" b="1" u="sng" dirty="0"/>
              <a:t> البوصلة </a:t>
            </a:r>
            <a:r>
              <a:rPr lang="ar-LB" dirty="0"/>
              <a:t>لتحقيق الرسالة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5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SA" dirty="0"/>
              <a:t>المقدمة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SA" dirty="0"/>
              <a:t> سوف نتعرف على كيفية اعداد التخطيط الكلي للمجالس الاستشارية , ومن ثم اعداد الخطط الدقيقة المرتبطة بها 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 rtl="1"/>
            <a:r>
              <a:rPr lang="ar-SA" dirty="0"/>
              <a:t>على ضوء التجربة الميدانية , </a:t>
            </a:r>
          </a:p>
          <a:p>
            <a:pPr algn="r" rtl="1"/>
            <a:r>
              <a:rPr lang="ar-SA" dirty="0"/>
              <a:t>وبعد تشكيل المجلس الاستشاري في معهد راشيا الفني في احلك الظروف, والتحديات التي تم التغلب عليها . كان للمجلس الاستشاري اثراً كبيرا في حل بعض الصعوبات وتخفيف اثار البعض الاخر .</a:t>
            </a:r>
            <a:endParaRPr lang="en-US" dirty="0"/>
          </a:p>
          <a:p>
            <a:pPr algn="r" rtl="1"/>
            <a:r>
              <a:rPr lang="ar-SA" dirty="0"/>
              <a:t> وعلى ضوء </a:t>
            </a:r>
            <a:r>
              <a:rPr lang="en-US" dirty="0"/>
              <a:t>      </a:t>
            </a:r>
            <a:r>
              <a:rPr lang="ar-SA" dirty="0"/>
              <a:t> الدورات التي تم الخضوع لها بالتعاون بين المديرية العامة للتعليم المهني ومنظمة </a:t>
            </a:r>
            <a:r>
              <a:rPr lang="en-US" dirty="0"/>
              <a:t>GIZ </a:t>
            </a:r>
            <a:r>
              <a:rPr lang="ar-SA" dirty="0"/>
              <a:t> ومركز التدريب الدولي لمنظمة العمل الدولية </a:t>
            </a:r>
            <a:r>
              <a:rPr lang="en-US" dirty="0"/>
              <a:t>ITCILO</a:t>
            </a:r>
            <a:endParaRPr lang="ar-SA" dirty="0"/>
          </a:p>
          <a:p>
            <a:pPr algn="r" rtl="1"/>
            <a:endParaRPr lang="en-US" dirty="0"/>
          </a:p>
        </p:txBody>
      </p:sp>
      <p:pic>
        <p:nvPicPr>
          <p:cNvPr id="5" name="Picture 4" descr="Meeting Businessmen Personal · Free image on Pixab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" y="3701482"/>
            <a:ext cx="4666699" cy="2570068"/>
          </a:xfrm>
          <a:prstGeom prst="rect">
            <a:avLst/>
          </a:prstGeom>
        </p:spPr>
      </p:pic>
      <p:pic>
        <p:nvPicPr>
          <p:cNvPr id="7" name="Picture 6" descr="SVG &gt; يلمع فكرة اختراع مصباح - صورة SVG &amp; أيقونة. | SVG Silh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79" y="1590866"/>
            <a:ext cx="1071929" cy="1076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421" y="3892890"/>
            <a:ext cx="621487" cy="6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10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SA" dirty="0"/>
              <a:t>كل الشكر على اهتمامكم  </a:t>
            </a:r>
            <a:endParaRPr lang="en-US" dirty="0"/>
          </a:p>
        </p:txBody>
      </p:sp>
      <p:pic>
        <p:nvPicPr>
          <p:cNvPr id="7" name="Content Placeholder 6" descr="The Power of Accidents | Leadership Freak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64" y="2118701"/>
            <a:ext cx="4951412" cy="4318000"/>
          </a:xfrm>
        </p:spPr>
      </p:pic>
    </p:spTree>
    <p:extLst>
      <p:ext uri="{BB962C8B-B14F-4D97-AF65-F5344CB8AC3E}">
        <p14:creationId xmlns:p14="http://schemas.microsoft.com/office/powerpoint/2010/main" val="149533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لمحة سريعة عن المجالس الاستشارية 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r" rtl="1"/>
            <a:r>
              <a:rPr lang="ar-SA" dirty="0"/>
              <a:t>هيئة تشاركية تستضيف خبرات متخصصة وأعضاء هامين وذوي خبرة في مجالات سوق العمل</a:t>
            </a:r>
            <a:endParaRPr lang="en-US" dirty="0"/>
          </a:p>
          <a:p>
            <a:pPr algn="r" rtl="1"/>
            <a:r>
              <a:rPr lang="ar-SA" dirty="0"/>
              <a:t>تقدم المشورة والتوجيه لتطوير التعليم</a:t>
            </a:r>
            <a:endParaRPr lang="en-US" dirty="0"/>
          </a:p>
          <a:p>
            <a:pPr algn="r" rtl="1"/>
            <a:r>
              <a:rPr lang="ar-SA" dirty="0"/>
              <a:t> اداة استراتيجية يمكنها تحقيق نقلة نوعية في جودة التعليم المهني بالاستناد الى معايير الجودة العالمية</a:t>
            </a:r>
            <a:endParaRPr lang="en-US" dirty="0"/>
          </a:p>
          <a:p>
            <a:pPr algn="r" rtl="1"/>
            <a:r>
              <a:rPr lang="ar-SA" dirty="0"/>
              <a:t>وهي تعمل على</a:t>
            </a:r>
            <a:r>
              <a:rPr lang="en-US" dirty="0"/>
              <a:t> </a:t>
            </a:r>
            <a:r>
              <a:rPr lang="ar-SA" dirty="0"/>
              <a:t>تحضير الطلاب لمستقبل واعد في سوق العمل , </a:t>
            </a:r>
          </a:p>
        </p:txBody>
      </p:sp>
      <p:pic>
        <p:nvPicPr>
          <p:cNvPr id="7" name="Content Placeholder 6" descr="Chess board PNG image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19495"/>
            <a:ext cx="4184650" cy="2763622"/>
          </a:xfrm>
        </p:spPr>
      </p:pic>
    </p:spTree>
    <p:extLst>
      <p:ext uri="{BB962C8B-B14F-4D97-AF65-F5344CB8AC3E}">
        <p14:creationId xmlns:p14="http://schemas.microsoft.com/office/powerpoint/2010/main" val="20130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ar-SA" dirty="0"/>
              <a:t>المجالس الاستشارية واهميتها كرافعة في بنيان التعليم والتدريب المهني </a:t>
            </a:r>
            <a:br>
              <a:rPr lang="ar-SA" dirty="0"/>
            </a:br>
            <a:r>
              <a:rPr lang="ar-SA" dirty="0"/>
              <a:t>وعلى عاتقها :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25503364"/>
              </p:ext>
            </p:extLst>
          </p:nvPr>
        </p:nvGraphicFramePr>
        <p:xfrm>
          <a:off x="677863" y="2160588"/>
          <a:ext cx="418306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54918115"/>
              </p:ext>
            </p:extLst>
          </p:nvPr>
        </p:nvGraphicFramePr>
        <p:xfrm>
          <a:off x="5089525" y="2160588"/>
          <a:ext cx="4184650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782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SA" dirty="0"/>
              <a:t>التخطيط الكلي للعمليات  </a:t>
            </a:r>
            <a:br>
              <a:rPr lang="ar-SA" dirty="0"/>
            </a:br>
            <a:r>
              <a:rPr lang="en-US" dirty="0"/>
              <a:t>Macro process Mapping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4697" y="2243716"/>
            <a:ext cx="4184034" cy="388077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1600" dirty="0"/>
              <a:t>التخطيط الكلي للعمليات يعتبر الاطار العام الذي يشمل كل انواع التخطيطات لكي تخدم الاهداف العامة للتعليم المهني والتقني </a:t>
            </a:r>
          </a:p>
          <a:p>
            <a:pPr marL="0" indent="0" algn="r" rtl="1">
              <a:buNone/>
            </a:pPr>
            <a:r>
              <a:rPr lang="ar-SA" sz="1600" dirty="0"/>
              <a:t>يعتمد التخطيط الكلي على :</a:t>
            </a:r>
          </a:p>
          <a:p>
            <a:pPr marL="0" indent="0" algn="r" rtl="1">
              <a:buNone/>
            </a:pPr>
            <a:endParaRPr lang="ar-SA" sz="1600" dirty="0"/>
          </a:p>
          <a:p>
            <a:pPr algn="r" rtl="1"/>
            <a:r>
              <a:rPr lang="ar-SA" sz="1600" dirty="0"/>
              <a:t>تحقيق الرؤية والرسالة</a:t>
            </a:r>
          </a:p>
          <a:p>
            <a:pPr algn="r" rtl="1"/>
            <a:r>
              <a:rPr lang="ar-SA" sz="1600" dirty="0"/>
              <a:t>البحث عن الشراكات مع المؤسسات         </a:t>
            </a:r>
          </a:p>
          <a:p>
            <a:pPr algn="r" rtl="1"/>
            <a:r>
              <a:rPr lang="ar-SA" sz="1600" dirty="0"/>
              <a:t>تحسين المعايير والتقييم للتعليم المهني</a:t>
            </a:r>
          </a:p>
          <a:p>
            <a:pPr algn="r" rtl="1"/>
            <a:r>
              <a:rPr lang="ar-SA" sz="1600" dirty="0"/>
              <a:t>تطوير برامج التعليم </a:t>
            </a:r>
          </a:p>
          <a:p>
            <a:pPr algn="r" rtl="1"/>
            <a:r>
              <a:rPr lang="ar-SA" sz="1600" dirty="0"/>
              <a:t>ضمان تنفيذ الخطط بطريقة فعالة وفي الوقت المناسب بالاعتماد على نظام الجودة  </a:t>
            </a:r>
          </a:p>
          <a:p>
            <a:pPr marL="0" indent="0" algn="r" rtl="1">
              <a:buNone/>
            </a:pPr>
            <a:endParaRPr lang="ar-SA" sz="1600" dirty="0"/>
          </a:p>
          <a:p>
            <a:pPr algn="r" rtl="1"/>
            <a:endParaRPr lang="ar-SA" sz="1600" dirty="0"/>
          </a:p>
          <a:p>
            <a:pPr marL="0" indent="0" algn="r" rtl="1">
              <a:buNone/>
            </a:pPr>
            <a:endParaRPr lang="en-US" sz="1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63" y="2533888"/>
            <a:ext cx="4183062" cy="31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6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algn="r" rtl="1">
              <a:buNone/>
            </a:pPr>
            <a:endParaRPr lang="ar-SA" dirty="0"/>
          </a:p>
          <a:p>
            <a:pPr algn="r" rtl="1"/>
            <a:r>
              <a:rPr lang="ar-SA" dirty="0"/>
              <a:t>تحليل الاحتياجات التدريبية للطلاب</a:t>
            </a:r>
            <a:r>
              <a:rPr lang="en-US" dirty="0"/>
              <a:t>  </a:t>
            </a:r>
            <a:r>
              <a:rPr lang="ar-SA" dirty="0"/>
              <a:t>في الاختصاصات التطبيقية , وتحديد المهارات  التي يجب تطويرها بناءً على متطلبات سوق العمل .</a:t>
            </a:r>
          </a:p>
          <a:p>
            <a:pPr algn="r" rtl="1"/>
            <a:r>
              <a:rPr lang="ar-SA" dirty="0"/>
              <a:t>تصميم البرامج التعليمية المهنية المتطورة واستشارة الاقران الذين لديهم خبرة </a:t>
            </a:r>
          </a:p>
          <a:p>
            <a:pPr algn="r" rtl="1"/>
            <a:r>
              <a:rPr lang="ar-SA" dirty="0"/>
              <a:t>وضع خطة شفافة لتوفير المعدات والموارد المالية سواءً من الادارة المركزية او من جهات مانحة محلية او دولية , خصوصا في هذه الازمة التي تمر بها البلاد لتأمين الحاجات المطلوبة  </a:t>
            </a:r>
            <a:endParaRPr lang="en-US" dirty="0"/>
          </a:p>
          <a:p>
            <a:pPr algn="r" rtl="1"/>
            <a:endParaRPr lang="en-US" dirty="0"/>
          </a:p>
        </p:txBody>
      </p:sp>
      <p:pic>
        <p:nvPicPr>
          <p:cNvPr id="6" name="Content Placeholder 5" descr="Meeti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07295"/>
            <a:ext cx="4184650" cy="2788023"/>
          </a:xfrm>
        </p:spPr>
      </p:pic>
    </p:spTree>
    <p:extLst>
      <p:ext uri="{BB962C8B-B14F-4D97-AF65-F5344CB8AC3E}">
        <p14:creationId xmlns:p14="http://schemas.microsoft.com/office/powerpoint/2010/main" val="406693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SA" dirty="0"/>
              <a:t>التخطيط الدقيق للعمليات </a:t>
            </a:r>
            <a:br>
              <a:rPr lang="ar-SA" dirty="0"/>
            </a:br>
            <a:r>
              <a:rPr lang="en-US" dirty="0"/>
              <a:t>Micro process</a:t>
            </a:r>
          </a:p>
        </p:txBody>
      </p:sp>
      <p:pic>
        <p:nvPicPr>
          <p:cNvPr id="5" name="Content Placeholder 4" descr="عملية التخطيط لتنفيذ الاستراتيجيات - الإدارة والقيادة - أكاديمية حسوب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01" y="2160588"/>
            <a:ext cx="2300135" cy="388143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3236" y="1930400"/>
            <a:ext cx="6179128" cy="4194089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ar-SA" sz="1600" dirty="0"/>
              <a:t>التخطيط الدقيق للعمليات هو التخطيط التفصيلي والمحلي , والذي يعمل على اهداف تصب من ضمن الاهداف العامة للتخطيط الكلي .</a:t>
            </a:r>
          </a:p>
          <a:p>
            <a:pPr marL="0" indent="0" algn="r" rtl="1">
              <a:buNone/>
            </a:pPr>
            <a:r>
              <a:rPr lang="ar-SA" sz="1600" dirty="0"/>
              <a:t>وهو يتضمن :</a:t>
            </a:r>
            <a:endParaRPr lang="ar-LB" sz="1600" dirty="0"/>
          </a:p>
          <a:p>
            <a:pPr algn="r" rtl="1"/>
            <a:r>
              <a:rPr lang="ar-LB" sz="1600" dirty="0"/>
              <a:t>دراسة البيئة المحلية</a:t>
            </a:r>
            <a:r>
              <a:rPr lang="ar-SA" sz="1600" dirty="0"/>
              <a:t> حسب </a:t>
            </a:r>
            <a:r>
              <a:rPr lang="en-US" sz="1600" dirty="0"/>
              <a:t>PESTEL</a:t>
            </a:r>
            <a:r>
              <a:rPr lang="ar-LB" sz="1600" dirty="0"/>
              <a:t> , وتحديد الاطراف المؤثرين</a:t>
            </a:r>
            <a:r>
              <a:rPr lang="en-US" sz="1600" dirty="0"/>
              <a:t> ,</a:t>
            </a:r>
            <a:r>
              <a:rPr lang="ar-SA" sz="1600" dirty="0"/>
              <a:t>والمتأثرين في المدخلات والمخرجات .</a:t>
            </a:r>
            <a:endParaRPr lang="ar-LB" sz="1600" dirty="0"/>
          </a:p>
          <a:p>
            <a:pPr algn="r" rtl="1"/>
            <a:r>
              <a:rPr lang="ar-SA" sz="1600" dirty="0"/>
              <a:t>تحليل السوق المحلي اذ ان كل مركز تدريب له خصوصية مختلفة عن الآخر .</a:t>
            </a:r>
            <a:endParaRPr lang="ar-LB" sz="1600" dirty="0"/>
          </a:p>
          <a:p>
            <a:pPr algn="r" rtl="1"/>
            <a:r>
              <a:rPr lang="ar-LB" sz="1600" dirty="0"/>
              <a:t>التواصل مع السلطات المحلية المنتخبة </a:t>
            </a:r>
            <a:r>
              <a:rPr lang="ar-SA" sz="1600" dirty="0"/>
              <a:t>.ليس كل البلدية متماثلة في تطلعاتها  </a:t>
            </a:r>
          </a:p>
          <a:p>
            <a:pPr algn="r" rtl="1"/>
            <a:r>
              <a:rPr lang="ar-SA" sz="1600" dirty="0"/>
              <a:t>تحليل الامكانيات المتوفرة والاحتياجات المطلوبة في مركز التدريب</a:t>
            </a:r>
          </a:p>
          <a:p>
            <a:pPr algn="r" rtl="1"/>
            <a:r>
              <a:rPr lang="ar-SA" sz="1600" dirty="0"/>
              <a:t>تحديد الاهداف على مستوى المعهد والمنطقة المحيطة </a:t>
            </a:r>
          </a:p>
          <a:p>
            <a:pPr algn="r" rtl="1"/>
            <a:r>
              <a:rPr lang="ar-SA" sz="1600" dirty="0"/>
              <a:t>وضع خطة استراتيجية تتضمن الاجراءات والمبادرات وتخصيص الموارد ووضع جداول زمنية</a:t>
            </a:r>
          </a:p>
          <a:p>
            <a:pPr marL="0" indent="0" algn="r" rtl="1">
              <a:buNone/>
            </a:pPr>
            <a:r>
              <a:rPr lang="ar-SA" sz="1600" dirty="0"/>
              <a:t>   </a:t>
            </a:r>
          </a:p>
          <a:p>
            <a:pPr marL="0" indent="0" algn="r" rtl="1">
              <a:buNone/>
            </a:pPr>
            <a:endParaRPr lang="ar-SA" sz="1600" dirty="0"/>
          </a:p>
          <a:p>
            <a:pPr algn="r" rtl="1"/>
            <a:endParaRPr lang="en-US" sz="1600" dirty="0"/>
          </a:p>
          <a:p>
            <a:pPr algn="r" rt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88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63" y="2160590"/>
            <a:ext cx="4183062" cy="372146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 algn="r" rtl="1">
              <a:buClr>
                <a:srgbClr val="F496CB">
                  <a:lumMod val="75000"/>
                </a:srgbClr>
              </a:buClr>
            </a:pPr>
            <a:r>
              <a:rPr lang="ar-SA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وضع مبادرات لتدريب المعلمين  لتوفير تجارب علمية تدريبية فعالة وغنية </a:t>
            </a:r>
          </a:p>
          <a:p>
            <a:pPr algn="r" rtl="1"/>
            <a:r>
              <a:rPr lang="ar-SA" sz="1600" dirty="0"/>
              <a:t>تقييم ومتابعة الاداء والمراقبة , وتحديد ادوات صناع التقارير واقات تسليمها بهدف المحافظة على  التقييم الدوري المستمر </a:t>
            </a:r>
          </a:p>
          <a:p>
            <a:pPr algn="r" rtl="1"/>
            <a:r>
              <a:rPr lang="ar-SA" sz="1600" dirty="0"/>
              <a:t>توزيع المهمات بين اعضاء المجلس الاستشاري وادارة مركز التدريب  لتفادي التضارب.</a:t>
            </a:r>
          </a:p>
          <a:p>
            <a:pPr algn="r" rtl="1"/>
            <a:r>
              <a:rPr lang="ar-SA" sz="1600" dirty="0"/>
              <a:t>وهنا اقترح انشاء نظام داخلي للمجالس الاستشارية لتنظيم علاقاتها مع جميع الفرقاء اصحاب المصالح الداخليين والخارجيين</a:t>
            </a:r>
          </a:p>
          <a:p>
            <a:pPr algn="r" rt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956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63" y="2700960"/>
            <a:ext cx="4183062" cy="280069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6988" y="2095935"/>
            <a:ext cx="4184034" cy="388077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en-US" dirty="0"/>
          </a:p>
          <a:p>
            <a:pPr algn="r" rtl="1"/>
            <a:r>
              <a:rPr lang="ar-LB" dirty="0"/>
              <a:t>تحديد روزنامة زمنية للتنفيذ لكل عضو </a:t>
            </a:r>
          </a:p>
          <a:p>
            <a:pPr marL="0" indent="0" algn="r" rtl="1">
              <a:buNone/>
            </a:pPr>
            <a:r>
              <a:rPr lang="ar-LB" dirty="0"/>
              <a:t>     مشارك في الخطة .</a:t>
            </a:r>
          </a:p>
          <a:p>
            <a:pPr algn="r" rtl="1"/>
            <a:r>
              <a:rPr lang="ar-LB" dirty="0"/>
              <a:t>تحديد المؤشرات العائدة لتقييم الخطة الدقيقة </a:t>
            </a:r>
            <a:r>
              <a:rPr lang="ar-SA" dirty="0"/>
              <a:t>بجد ذاتها .</a:t>
            </a:r>
            <a:endParaRPr lang="ar-LB" dirty="0"/>
          </a:p>
          <a:p>
            <a:pPr algn="r" rtl="1"/>
            <a:r>
              <a:rPr lang="ar-LB" dirty="0"/>
              <a:t>وتحديد اجراءات</a:t>
            </a:r>
            <a:r>
              <a:rPr lang="en-US" dirty="0"/>
              <a:t> </a:t>
            </a:r>
            <a:r>
              <a:rPr lang="ar-SA" dirty="0"/>
              <a:t>مناسبة </a:t>
            </a:r>
            <a:r>
              <a:rPr lang="ar-LB" dirty="0"/>
              <a:t> عند وجود تهديدات لاي جزء من الخطة .</a:t>
            </a:r>
            <a:endParaRPr lang="ar-SA" dirty="0"/>
          </a:p>
          <a:p>
            <a:pPr algn="r" rtl="1"/>
            <a:r>
              <a:rPr lang="ar-SA" dirty="0"/>
              <a:t>أي يجب ان يكون الخطة مرنة قابلة للتعديل عند حدوث اية مخاطر .</a:t>
            </a:r>
            <a:endParaRPr lang="ar-LB" dirty="0"/>
          </a:p>
          <a:p>
            <a:pPr marL="0" indent="0" algn="r" rtl="1">
              <a:buNone/>
            </a:pPr>
            <a:r>
              <a:rPr lang="ar-SA" dirty="0"/>
              <a:t>عند التخطيط الدقيق يجب الاخذ بعين الاعتبار تحليل </a:t>
            </a:r>
            <a:r>
              <a:rPr lang="en-US" dirty="0"/>
              <a:t>S.W.O.T</a:t>
            </a:r>
          </a:p>
        </p:txBody>
      </p:sp>
    </p:spTree>
    <p:extLst>
      <p:ext uri="{BB962C8B-B14F-4D97-AF65-F5344CB8AC3E}">
        <p14:creationId xmlns:p14="http://schemas.microsoft.com/office/powerpoint/2010/main" val="129901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1660</TotalTime>
  <Words>833</Words>
  <Application>Microsoft Office PowerPoint</Application>
  <PresentationFormat>Widescreen</PresentationFormat>
  <Paragraphs>91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Trebuchet MS</vt:lpstr>
      <vt:lpstr>Wingdings 3</vt:lpstr>
      <vt:lpstr>Facet</vt:lpstr>
      <vt:lpstr>Capstone project SCREENCAST</vt:lpstr>
      <vt:lpstr>المقدمة  </vt:lpstr>
      <vt:lpstr>لمحة سريعة عن المجالس الاستشارية  :</vt:lpstr>
      <vt:lpstr>المجالس الاستشارية واهميتها كرافعة في بنيان التعليم والتدريب المهني  وعلى عاتقها :</vt:lpstr>
      <vt:lpstr>التخطيط الكلي للعمليات   Macro process Mapping </vt:lpstr>
      <vt:lpstr>.</vt:lpstr>
      <vt:lpstr>التخطيط الدقيق للعمليات  Micro process</vt:lpstr>
      <vt:lpstr>.</vt:lpstr>
      <vt:lpstr>PowerPoint Presentation</vt:lpstr>
      <vt:lpstr>على ان يكون  التخطيط الدقيق خاضعاً لقاعدة SMART  وان يكون متدرجاً بين قصير المدى وبعيد المدى  </vt:lpstr>
      <vt:lpstr>جميع الخطط يجب ان تصيب الهدف في تلبية حاجات سوق العمل</vt:lpstr>
      <vt:lpstr>دائما عناصر التخطيط هي هي </vt:lpstr>
      <vt:lpstr>وسندرج مثلاً عن خطة دقيقة صالحة لأن يؤخذ بها </vt:lpstr>
      <vt:lpstr>PowerPoint Presentation</vt:lpstr>
      <vt:lpstr>PowerPoint Presentation</vt:lpstr>
      <vt:lpstr>PowerPoint Presentation</vt:lpstr>
      <vt:lpstr>التحديات العامة </vt:lpstr>
      <vt:lpstr>التحديات الخاصة </vt:lpstr>
      <vt:lpstr>توجهات مستقبلية لتعزيز دور المجالس الاستشارية وتطوير التخطيط فيها .</vt:lpstr>
      <vt:lpstr>كل الشكر على اهتمامكم  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المجالس الاستشارية واهميتها في بنيان التعليم والتدريب المهني </dc:title>
  <dc:creator>farid kamal</dc:creator>
  <cp:lastModifiedBy>farid kamal</cp:lastModifiedBy>
  <cp:revision>102</cp:revision>
  <dcterms:created xsi:type="dcterms:W3CDTF">2023-08-03T18:15:44Z</dcterms:created>
  <dcterms:modified xsi:type="dcterms:W3CDTF">2024-06-18T05:50:41Z</dcterms:modified>
</cp:coreProperties>
</file>